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9"/>
  </p:notesMasterIdLst>
  <p:sldIdLst>
    <p:sldId id="375" r:id="rId3"/>
    <p:sldId id="430" r:id="rId4"/>
    <p:sldId id="502" r:id="rId5"/>
    <p:sldId id="453" r:id="rId6"/>
    <p:sldId id="412" r:id="rId7"/>
    <p:sldId id="456" r:id="rId8"/>
    <p:sldId id="455" r:id="rId9"/>
    <p:sldId id="470" r:id="rId10"/>
    <p:sldId id="469" r:id="rId11"/>
    <p:sldId id="468" r:id="rId12"/>
    <p:sldId id="445" r:id="rId13"/>
    <p:sldId id="457" r:id="rId14"/>
    <p:sldId id="490" r:id="rId15"/>
    <p:sldId id="493" r:id="rId16"/>
    <p:sldId id="491" r:id="rId17"/>
    <p:sldId id="476" r:id="rId18"/>
    <p:sldId id="492" r:id="rId19"/>
    <p:sldId id="487" r:id="rId20"/>
    <p:sldId id="467" r:id="rId21"/>
    <p:sldId id="495" r:id="rId22"/>
    <p:sldId id="504" r:id="rId23"/>
    <p:sldId id="459" r:id="rId24"/>
    <p:sldId id="458" r:id="rId25"/>
    <p:sldId id="505" r:id="rId26"/>
    <p:sldId id="475" r:id="rId27"/>
    <p:sldId id="472" r:id="rId28"/>
    <p:sldId id="477" r:id="rId29"/>
    <p:sldId id="478" r:id="rId30"/>
    <p:sldId id="479" r:id="rId31"/>
    <p:sldId id="480" r:id="rId32"/>
    <p:sldId id="481" r:id="rId33"/>
    <p:sldId id="449" r:id="rId34"/>
    <p:sldId id="460" r:id="rId35"/>
    <p:sldId id="462" r:id="rId36"/>
    <p:sldId id="496" r:id="rId37"/>
    <p:sldId id="497" r:id="rId38"/>
    <p:sldId id="498" r:id="rId39"/>
    <p:sldId id="499" r:id="rId40"/>
    <p:sldId id="520" r:id="rId41"/>
    <p:sldId id="503" r:id="rId42"/>
    <p:sldId id="507" r:id="rId43"/>
    <p:sldId id="521" r:id="rId44"/>
    <p:sldId id="508" r:id="rId45"/>
    <p:sldId id="509" r:id="rId46"/>
    <p:sldId id="500" r:id="rId47"/>
    <p:sldId id="501" r:id="rId48"/>
    <p:sldId id="510" r:id="rId49"/>
    <p:sldId id="513" r:id="rId50"/>
    <p:sldId id="514" r:id="rId51"/>
    <p:sldId id="515" r:id="rId52"/>
    <p:sldId id="390" r:id="rId53"/>
    <p:sldId id="403" r:id="rId54"/>
    <p:sldId id="405" r:id="rId55"/>
    <p:sldId id="406" r:id="rId56"/>
    <p:sldId id="407" r:id="rId57"/>
    <p:sldId id="408" r:id="rId58"/>
    <p:sldId id="409" r:id="rId59"/>
    <p:sldId id="411" r:id="rId60"/>
    <p:sldId id="419" r:id="rId61"/>
    <p:sldId id="522" r:id="rId62"/>
    <p:sldId id="523" r:id="rId63"/>
    <p:sldId id="489" r:id="rId64"/>
    <p:sldId id="516" r:id="rId65"/>
    <p:sldId id="517" r:id="rId66"/>
    <p:sldId id="518" r:id="rId67"/>
    <p:sldId id="519" r:id="rId68"/>
    <p:sldId id="524" r:id="rId69"/>
    <p:sldId id="525" r:id="rId70"/>
    <p:sldId id="471" r:id="rId71"/>
    <p:sldId id="454" r:id="rId72"/>
    <p:sldId id="474" r:id="rId73"/>
    <p:sldId id="482" r:id="rId74"/>
    <p:sldId id="483" r:id="rId75"/>
    <p:sldId id="485" r:id="rId76"/>
    <p:sldId id="486" r:id="rId77"/>
    <p:sldId id="48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3" d="100"/>
          <a:sy n="73" d="100"/>
        </p:scale>
        <p:origin x="45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4/11/2024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00.png"/><Relationship Id="rId4" Type="http://schemas.openxmlformats.org/officeDocument/2006/relationships/image" Target="../media/image29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en.wikipedia.org/wiki/Wasserstein_metric"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820645"/>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the next time step of a Markov process depends only on the current time step</a:t>
                </a:r>
              </a:p>
              <a:p>
                <a:r>
                  <a:rPr lang="en-US" dirty="0"/>
                  <a:t>e.g.</a:t>
                </a:r>
                <a14:m>
                  <m:oMath xmlns:m="http://schemas.openxmlformats.org/officeDocument/2006/math">
                    <m:r>
                      <a:rPr lang="en-US" b="0" i="0" smtClean="0">
                        <a:solidFill>
                          <a:srgbClr val="FF0000"/>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t> </a:t>
                </a:r>
                <a:r>
                  <a:rPr lang="en-US" b="1" dirty="0"/>
                  <a:t>only conditional on last state</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820645"/>
              </a:xfrm>
              <a:blipFill>
                <a:blip r:embed="rId2"/>
                <a:stretch>
                  <a:fillRect l="-1159" t="-3456" b="-453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a:t>
                </a:r>
                <a:r>
                  <a:rPr lang="en-US" b="1" dirty="0"/>
                  <a:t>match these variables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a:off x="4151264" y="3635161"/>
            <a:ext cx="499273" cy="6956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5828599" y="3523020"/>
            <a:ext cx="914400" cy="8077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3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3"/>
          <a:stretch>
            <a:fillRect/>
          </a:stretch>
        </p:blipFill>
        <p:spPr>
          <a:xfrm>
            <a:off x="1440997" y="4029313"/>
            <a:ext cx="9051954" cy="19230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2" y="5952406"/>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2" y="5952406"/>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064C52-6399-F193-B4FD-16F58B8F4561}"/>
              </a:ext>
            </a:extLst>
          </p:cNvPr>
          <p:cNvSpPr/>
          <p:nvPr/>
        </p:nvSpPr>
        <p:spPr>
          <a:xfrm>
            <a:off x="4965061" y="5051755"/>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stack of </a:t>
                </a:r>
                <a:r>
                  <a:rPr lang="en-US" b="1" dirty="0"/>
                  <a:t>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928"/>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dirty="0"/>
              <a:t>At termination, the image is random Gaussian noise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are useful for several purposes    </a:t>
            </a:r>
          </a:p>
          <a:p>
            <a:r>
              <a:rPr lang="en-US" dirty="0"/>
              <a:t>Super resolution models to enhance images    </a:t>
            </a:r>
          </a:p>
          <a:p>
            <a:r>
              <a:rPr lang="en-US" dirty="0"/>
              <a:t>Generation of scenes given text prompts </a:t>
            </a:r>
          </a:p>
          <a:p>
            <a:r>
              <a:rPr lang="en-US" dirty="0"/>
              <a:t>Creation of images for virtual worlds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so that variance does not keep increasing with time step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learnable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variables, </a:t>
                </a:r>
                <a14:m>
                  <m:oMath xmlns:m="http://schemas.openxmlformats.org/officeDocument/2006/math">
                    <m:r>
                      <a:rPr lang="en-US" i="1">
                        <a:latin typeface="Cambria Math" panose="02040503050406030204" pitchFamily="18" charset="0"/>
                      </a:rPr>
                      <m:t>𝑧</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maximize the log likelihood by minimizing the </a:t>
                </a:r>
                <a:r>
                  <a:rPr lang="en-US" b="1" dirty="0"/>
                  <a:t>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KL divergence between the final latent distribution and the Gaussian prior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812"/>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KL divergence measures the difference between the forward and reverse diffusion process  </a:t>
                </a:r>
              </a:p>
              <a:p>
                <a:r>
                  <a:rPr lang="en-US" dirty="0"/>
                  <a:t>This term is minimized if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522"/>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learned noise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dirty="0"/>
                  <a:t>Match the score of the forward process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670902"/>
          </a:xfrm>
        </p:spPr>
        <p:txBody>
          <a:bodyPr>
            <a:normAutofit/>
          </a:bodyPr>
          <a:lstStyle/>
          <a:p>
            <a:pPr marL="0" indent="0">
              <a:buNone/>
            </a:pPr>
            <a:r>
              <a:rPr lang="en-US" dirty="0"/>
              <a:t>The DDPM algorithm of </a:t>
            </a:r>
            <a:r>
              <a:rPr lang="en-US" dirty="0">
                <a:hlinkClick r:id="rId2"/>
              </a:rPr>
              <a:t>Ho, et. al., 2020</a:t>
            </a:r>
            <a:r>
              <a:rPr lang="en-US" dirty="0"/>
              <a:t>   </a:t>
            </a:r>
          </a:p>
        </p:txBody>
      </p:sp>
      <p:pic>
        <p:nvPicPr>
          <p:cNvPr id="5" name="Picture 4">
            <a:extLst>
              <a:ext uri="{FF2B5EF4-FFF2-40B4-BE49-F238E27FC236}">
                <a16:creationId xmlns:a16="http://schemas.microsoft.com/office/drawing/2014/main" id="{EFD86884-6B60-7DAC-6BC6-7E3477A0BCF1}"/>
              </a:ext>
            </a:extLst>
          </p:cNvPr>
          <p:cNvPicPr>
            <a:picLocks noChangeAspect="1"/>
          </p:cNvPicPr>
          <p:nvPr/>
        </p:nvPicPr>
        <p:blipFill>
          <a:blip r:embed="rId3"/>
          <a:stretch>
            <a:fillRect/>
          </a:stretch>
        </p:blipFill>
        <p:spPr>
          <a:xfrm>
            <a:off x="581441" y="1913061"/>
            <a:ext cx="11294463" cy="2794591"/>
          </a:xfrm>
          <a:prstGeom prst="rect">
            <a:avLst/>
          </a:prstGeom>
        </p:spPr>
      </p:pic>
    </p:spTree>
    <p:extLst>
      <p:ext uri="{BB962C8B-B14F-4D97-AF65-F5344CB8AC3E}">
        <p14:creationId xmlns:p14="http://schemas.microsoft.com/office/powerpoint/2010/main" val="527289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135095"/>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 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of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is the square of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query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(score)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𝑤𝑖𝑡h</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a:p>
                <a:r>
                  <a:rPr lang="en-US" sz="2800" dirty="0">
                    <a:latin typeface="+mn-lt"/>
                    <a:cs typeface="Segoe UI" panose="020B0502040204020203" pitchFamily="34" charset="0"/>
                  </a:rPr>
                  <a:t>Or, use </a:t>
                </a:r>
                <a:r>
                  <a:rPr lang="en-US" sz="2800" b="1" dirty="0">
                    <a:latin typeface="+mn-lt"/>
                    <a:cs typeface="Segoe UI" panose="020B0502040204020203" pitchFamily="34" charset="0"/>
                  </a:rPr>
                  <a:t>classifier-free guidance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Introduced by </a:t>
                </a:r>
                <a:r>
                  <a:rPr lang="en-US" sz="2400" dirty="0">
                    <a:latin typeface="+mn-lt"/>
                    <a:cs typeface="Segoe UI" panose="020B0502040204020203" pitchFamily="34" charset="0"/>
                    <a:hlinkClick r:id="rId3"/>
                  </a:rPr>
                  <a:t>Ho and </a:t>
                </a:r>
                <a:r>
                  <a:rPr lang="en-US" sz="2400" dirty="0" err="1">
                    <a:latin typeface="+mn-lt"/>
                    <a:cs typeface="Segoe UI" panose="020B0502040204020203" pitchFamily="34" charset="0"/>
                    <a:hlinkClick r:id="rId3"/>
                  </a:rPr>
                  <a:t>Salimans</a:t>
                </a:r>
                <a:r>
                  <a:rPr lang="en-US" sz="2400" dirty="0">
                    <a:latin typeface="+mn-lt"/>
                    <a:cs typeface="Segoe UI" panose="020B0502040204020203" pitchFamily="34" charset="0"/>
                    <a:hlinkClick r:id="rId3"/>
                  </a:rPr>
                  <a:t>, 2021</a:t>
                </a:r>
                <a:r>
                  <a:rPr lang="en-US" sz="24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Use classifier-free guidance algorithms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RHS for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to find a gradient without the classifier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Or,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classifier free gradient which can be used to train guided image generation!</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4923"/>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classifier-free guidance </a:t>
            </a: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18692</TotalTime>
  <Words>4794</Words>
  <Application>Microsoft Office PowerPoint</Application>
  <PresentationFormat>Widescreen</PresentationFormat>
  <Paragraphs>536</Paragraphs>
  <Slides>76</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76</vt:i4>
      </vt:variant>
    </vt:vector>
  </HeadingPairs>
  <TitlesOfParts>
    <vt:vector size="86"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Generative Diffusion Models  </vt:lpstr>
      <vt:lpstr>Alternatives to GANs </vt:lpstr>
      <vt:lpstr>Introduction to Generative Diffusion Models</vt:lpstr>
      <vt:lpstr>Introduction to Generative Diffusion Models </vt:lpstr>
      <vt:lpstr>Generative Adversarial Networks, GANs</vt:lpstr>
      <vt:lpstr>Variational Autoencoders, VAEs</vt:lpstr>
      <vt:lpstr>Flow-Based Models   </vt:lpstr>
      <vt:lpstr>Generative Diffusion Models  </vt:lpstr>
      <vt:lpstr>Forward and Reverse Diffusion Processes</vt:lpstr>
      <vt:lpstr>Diffusion Processes    </vt:lpstr>
      <vt:lpstr>Diffusion Process</vt:lpstr>
      <vt:lpstr>Diffusion Processes    </vt:lpstr>
      <vt:lpstr>Diffusion Process</vt:lpstr>
      <vt:lpstr>Diffusion Process</vt:lpstr>
      <vt:lpstr>Diffusion Process</vt:lpstr>
      <vt:lpstr>Diffusion Process</vt:lpstr>
      <vt:lpstr>Diffusion Process</vt:lpstr>
      <vt:lpstr>Diffusion Process</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603</cp:revision>
  <dcterms:created xsi:type="dcterms:W3CDTF">2018-12-31T16:25:12Z</dcterms:created>
  <dcterms:modified xsi:type="dcterms:W3CDTF">2024-04-12T01:06:49Z</dcterms:modified>
</cp:coreProperties>
</file>